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6" r:id="rId1"/>
    <p:sldMasterId id="2147483667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66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351395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90334ad73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g90334ad739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90334ad739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6875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90cbfbc807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90cbfbc807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1279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90334ad739_0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g90334ad739_0_2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90334ad739_0_2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7697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90334ad73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90334ad739_0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90334ad739_0_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905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90334ad739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90334ad739_0_2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90334ad739_0_28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8939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90334ad739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90334ad739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941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90334ad73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90334ad739_0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90334ad739_0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1097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90334ad739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90334ad739_0_1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90334ad739_0_1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66816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90334ad739_0_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90334ad739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63235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90cbfbc8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90cbfbc80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9876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90cbfbc807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90cbfbc807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8440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" name="Google Shape;13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73814" y="4460662"/>
            <a:ext cx="623147" cy="6231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Google Shape;14;p2"/>
          <p:cNvCxnSpPr>
            <a:endCxn id="13" idx="1"/>
          </p:cNvCxnSpPr>
          <p:nvPr/>
        </p:nvCxnSpPr>
        <p:spPr>
          <a:xfrm>
            <a:off x="975514" y="4768336"/>
            <a:ext cx="7098300" cy="3900"/>
          </a:xfrm>
          <a:prstGeom prst="straightConnector1">
            <a:avLst/>
          </a:prstGeom>
          <a:noFill/>
          <a:ln w="25400" cap="flat" cmpd="sng">
            <a:solidFill>
              <a:srgbClr val="C2D59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/>
              <a:buNone/>
              <a:defRPr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457203" y="1200158"/>
            <a:ext cx="6834300" cy="28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rgbClr val="404040"/>
              </a:buClr>
              <a:buSzPts val="3200"/>
              <a:buChar char="●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 rtl="0">
              <a:spcBef>
                <a:spcPts val="1600"/>
              </a:spcBef>
              <a:spcAft>
                <a:spcPts val="0"/>
              </a:spcAft>
              <a:buClr>
                <a:srgbClr val="404040"/>
              </a:buClr>
              <a:buSzPts val="2800"/>
              <a:buChar char="○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 rtl="0">
              <a:spcBef>
                <a:spcPts val="1600"/>
              </a:spcBef>
              <a:spcAft>
                <a:spcPts val="0"/>
              </a:spcAft>
              <a:buClr>
                <a:srgbClr val="404040"/>
              </a:buClr>
              <a:buSzPts val="2400"/>
              <a:buChar char="■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 rtl="0">
              <a:spcBef>
                <a:spcPts val="1600"/>
              </a:spcBef>
              <a:spcAft>
                <a:spcPts val="0"/>
              </a:spcAft>
              <a:buClr>
                <a:srgbClr val="404040"/>
              </a:buClr>
              <a:buSzPts val="2000"/>
              <a:buChar char="●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55600" algn="l" rtl="0">
              <a:spcBef>
                <a:spcPts val="1600"/>
              </a:spcBef>
              <a:spcAft>
                <a:spcPts val="0"/>
              </a:spcAft>
              <a:buClr>
                <a:srgbClr val="404040"/>
              </a:buClr>
              <a:buSzPts val="2000"/>
              <a:buChar char="○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marL="3200400" lvl="6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marL="4114800" lvl="8" indent="-34290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73814" y="4460662"/>
            <a:ext cx="623147" cy="6231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" name="Google Shape;56;p13"/>
          <p:cNvCxnSpPr>
            <a:endCxn id="55" idx="1"/>
          </p:cNvCxnSpPr>
          <p:nvPr/>
        </p:nvCxnSpPr>
        <p:spPr>
          <a:xfrm>
            <a:off x="975514" y="4768336"/>
            <a:ext cx="7098300" cy="3900"/>
          </a:xfrm>
          <a:prstGeom prst="straightConnector1">
            <a:avLst/>
          </a:prstGeom>
          <a:noFill/>
          <a:ln w="25400" cap="flat" cmpd="sng">
            <a:solidFill>
              <a:srgbClr val="C2D59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 spd="slow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title"/>
          </p:nvPr>
        </p:nvSpPr>
        <p:spPr>
          <a:xfrm>
            <a:off x="809413" y="1708993"/>
            <a:ext cx="59913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  <a:defRPr sz="3200" b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73814" y="4460662"/>
            <a:ext cx="623147" cy="6231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" name="Google Shape;60;p14"/>
          <p:cNvCxnSpPr>
            <a:endCxn id="59" idx="1"/>
          </p:cNvCxnSpPr>
          <p:nvPr/>
        </p:nvCxnSpPr>
        <p:spPr>
          <a:xfrm>
            <a:off x="975514" y="4768336"/>
            <a:ext cx="7098300" cy="3900"/>
          </a:xfrm>
          <a:prstGeom prst="straightConnector1">
            <a:avLst/>
          </a:prstGeom>
          <a:noFill/>
          <a:ln w="25400" cap="flat" cmpd="sng">
            <a:solidFill>
              <a:srgbClr val="C2D59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 spd="slow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ctrTitle"/>
          </p:nvPr>
        </p:nvSpPr>
        <p:spPr>
          <a:xfrm>
            <a:off x="685800" y="1324082"/>
            <a:ext cx="70863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Calibri"/>
              <a:buNone/>
              <a:defRPr>
                <a:solidFill>
                  <a:srgbClr val="3F3F3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subTitle" idx="1"/>
          </p:nvPr>
        </p:nvSpPr>
        <p:spPr>
          <a:xfrm>
            <a:off x="685800" y="2426594"/>
            <a:ext cx="7086300" cy="13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70" name="Google Shape;7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73814" y="4460662"/>
            <a:ext cx="623147" cy="6231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16"/>
          <p:cNvCxnSpPr>
            <a:endCxn id="70" idx="1"/>
          </p:cNvCxnSpPr>
          <p:nvPr/>
        </p:nvCxnSpPr>
        <p:spPr>
          <a:xfrm>
            <a:off x="975514" y="4768336"/>
            <a:ext cx="7098300" cy="3900"/>
          </a:xfrm>
          <a:prstGeom prst="straightConnector1">
            <a:avLst/>
          </a:prstGeom>
          <a:noFill/>
          <a:ln w="25400" cap="flat" cmpd="sng">
            <a:solidFill>
              <a:srgbClr val="C2D59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/>
              <a:buNone/>
              <a:defRPr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457203" y="1200158"/>
            <a:ext cx="6834300" cy="28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spcBef>
                <a:spcPts val="640"/>
              </a:spcBef>
              <a:spcAft>
                <a:spcPts val="0"/>
              </a:spcAft>
              <a:buClr>
                <a:srgbClr val="404040"/>
              </a:buClr>
              <a:buSzPts val="3200"/>
              <a:buChar char="•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 rtl="0">
              <a:spcBef>
                <a:spcPts val="560"/>
              </a:spcBef>
              <a:spcAft>
                <a:spcPts val="0"/>
              </a:spcAft>
              <a:buClr>
                <a:srgbClr val="404040"/>
              </a:buClr>
              <a:buSzPts val="2800"/>
              <a:buChar char="–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 rtl="0">
              <a:spcBef>
                <a:spcPts val="480"/>
              </a:spcBef>
              <a:spcAft>
                <a:spcPts val="0"/>
              </a:spcAft>
              <a:buClr>
                <a:srgbClr val="404040"/>
              </a:buClr>
              <a:buSzPts val="2400"/>
              <a:buChar char="•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Clr>
                <a:srgbClr val="404040"/>
              </a:buClr>
              <a:buSzPts val="2000"/>
              <a:buChar char="–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55600" algn="l" rtl="0">
              <a:spcBef>
                <a:spcPts val="400"/>
              </a:spcBef>
              <a:spcAft>
                <a:spcPts val="0"/>
              </a:spcAft>
              <a:buClr>
                <a:srgbClr val="404040"/>
              </a:buClr>
              <a:buSzPts val="2000"/>
              <a:buChar char="»"/>
              <a:defRPr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75" name="Google Shape;75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73814" y="4460662"/>
            <a:ext cx="623147" cy="6231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" name="Google Shape;76;p17"/>
          <p:cNvCxnSpPr>
            <a:endCxn id="75" idx="1"/>
          </p:cNvCxnSpPr>
          <p:nvPr/>
        </p:nvCxnSpPr>
        <p:spPr>
          <a:xfrm>
            <a:off x="975514" y="4768336"/>
            <a:ext cx="7098300" cy="3900"/>
          </a:xfrm>
          <a:prstGeom prst="straightConnector1">
            <a:avLst/>
          </a:prstGeom>
          <a:noFill/>
          <a:ln w="25400" cap="flat" cmpd="sng">
            <a:solidFill>
              <a:srgbClr val="C2D59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 spd="slow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 type="titleOnly">
  <p:cSld name="TITLE_ONLY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0F5E6"/>
          </a:solidFill>
          <a:ln>
            <a:noFill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809413" y="1708993"/>
            <a:ext cx="59913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  <a:defRPr sz="3200" b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0" name="Google Shape;80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73814" y="4460662"/>
            <a:ext cx="623147" cy="6231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" name="Google Shape;81;p18"/>
          <p:cNvCxnSpPr>
            <a:endCxn id="80" idx="1"/>
          </p:cNvCxnSpPr>
          <p:nvPr/>
        </p:nvCxnSpPr>
        <p:spPr>
          <a:xfrm>
            <a:off x="975514" y="4768336"/>
            <a:ext cx="7098300" cy="3900"/>
          </a:xfrm>
          <a:prstGeom prst="straightConnector1">
            <a:avLst/>
          </a:prstGeom>
          <a:noFill/>
          <a:ln w="25400" cap="flat" cmpd="sng">
            <a:solidFill>
              <a:srgbClr val="C2D59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 spd="slow"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>
            <a:off x="809413" y="1708993"/>
            <a:ext cx="59913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  <a:defRPr sz="3200" b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4" name="Google Shape;84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73814" y="4460662"/>
            <a:ext cx="623147" cy="6231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" name="Google Shape;85;p19"/>
          <p:cNvCxnSpPr>
            <a:endCxn id="84" idx="1"/>
          </p:cNvCxnSpPr>
          <p:nvPr/>
        </p:nvCxnSpPr>
        <p:spPr>
          <a:xfrm>
            <a:off x="975514" y="4768336"/>
            <a:ext cx="7098300" cy="3900"/>
          </a:xfrm>
          <a:prstGeom prst="straightConnector1">
            <a:avLst/>
          </a:prstGeom>
          <a:noFill/>
          <a:ln w="25400" cap="flat" cmpd="sng">
            <a:solidFill>
              <a:srgbClr val="C2D59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 spd="slow"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400"/>
              <a:buFont typeface="Arial"/>
              <a:buNone/>
              <a:defRPr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0"/>
          <p:cNvSpPr txBox="1">
            <a:spLocks noGrp="1"/>
          </p:cNvSpPr>
          <p:nvPr>
            <p:ph type="body" idx="1"/>
          </p:nvPr>
        </p:nvSpPr>
        <p:spPr>
          <a:xfrm>
            <a:off x="457200" y="1051930"/>
            <a:ext cx="4038300" cy="25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24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–"/>
              <a:defRPr sz="20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Char char="•"/>
              <a:defRPr sz="18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Char char="–"/>
              <a:defRPr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rgbClr val="3F3F3F"/>
              </a:buClr>
              <a:buSzPts val="1600"/>
              <a:buChar char="»"/>
              <a:defRPr sz="16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89" name="Google Shape;89;p20"/>
          <p:cNvSpPr txBox="1">
            <a:spLocks noGrp="1"/>
          </p:cNvSpPr>
          <p:nvPr>
            <p:ph type="body" idx="2"/>
          </p:nvPr>
        </p:nvSpPr>
        <p:spPr>
          <a:xfrm>
            <a:off x="4648200" y="1051930"/>
            <a:ext cx="4038300" cy="25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spcBef>
                <a:spcPts val="480"/>
              </a:spcBef>
              <a:spcAft>
                <a:spcPts val="0"/>
              </a:spcAft>
              <a:buClr>
                <a:srgbClr val="404040"/>
              </a:buClr>
              <a:buSzPts val="2400"/>
              <a:buChar char="•"/>
              <a:defRPr sz="24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 rtl="0">
              <a:spcBef>
                <a:spcPts val="400"/>
              </a:spcBef>
              <a:spcAft>
                <a:spcPts val="0"/>
              </a:spcAft>
              <a:buClr>
                <a:srgbClr val="404040"/>
              </a:buClr>
              <a:buSzPts val="2000"/>
              <a:buChar char="–"/>
              <a:defRPr sz="20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 rtl="0">
              <a:spcBef>
                <a:spcPts val="360"/>
              </a:spcBef>
              <a:spcAft>
                <a:spcPts val="0"/>
              </a:spcAft>
              <a:buClr>
                <a:srgbClr val="404040"/>
              </a:buClr>
              <a:buSzPts val="1800"/>
              <a:buChar char="•"/>
              <a:defRPr sz="18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 rtl="0">
              <a:spcBef>
                <a:spcPts val="320"/>
              </a:spcBef>
              <a:spcAft>
                <a:spcPts val="0"/>
              </a:spcAft>
              <a:buClr>
                <a:srgbClr val="404040"/>
              </a:buClr>
              <a:buSzPts val="1600"/>
              <a:buChar char="–"/>
              <a:defRPr sz="16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30200" algn="l" rtl="0">
              <a:spcBef>
                <a:spcPts val="320"/>
              </a:spcBef>
              <a:spcAft>
                <a:spcPts val="0"/>
              </a:spcAft>
              <a:buClr>
                <a:srgbClr val="404040"/>
              </a:buClr>
              <a:buSzPts val="1600"/>
              <a:buChar char="»"/>
              <a:defRPr sz="1600">
                <a:solidFill>
                  <a:srgbClr val="40404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pic>
        <p:nvPicPr>
          <p:cNvPr id="90" name="Google Shape;90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73814" y="4460662"/>
            <a:ext cx="623147" cy="6231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p20"/>
          <p:cNvCxnSpPr>
            <a:endCxn id="90" idx="1"/>
          </p:cNvCxnSpPr>
          <p:nvPr/>
        </p:nvCxnSpPr>
        <p:spPr>
          <a:xfrm>
            <a:off x="975514" y="4768336"/>
            <a:ext cx="7098300" cy="3900"/>
          </a:xfrm>
          <a:prstGeom prst="straightConnector1">
            <a:avLst/>
          </a:prstGeom>
          <a:noFill/>
          <a:ln w="25400" cap="flat" cmpd="sng">
            <a:solidFill>
              <a:srgbClr val="C2D59B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 spd="slow">
    <p:push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csuk.org/goodfishguide/recipes/search/month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ustainablefoodtrust.org/articles/ending-overfishing/?gclid=CPCZ47C_jcECFVGWtAod9G0AF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jpg"/><Relationship Id="rId4" Type="http://schemas.openxmlformats.org/officeDocument/2006/relationships/hyperlink" Target="http://www.fao.org/state-of-fisheries-aquacultur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www.mcsuk.org/goodfishguide/search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ctrTitle"/>
          </p:nvPr>
        </p:nvSpPr>
        <p:spPr>
          <a:xfrm>
            <a:off x="685799" y="1075038"/>
            <a:ext cx="7914300" cy="3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8AA846"/>
              </a:buClr>
              <a:buSzPts val="4400"/>
              <a:buFont typeface="Calibri"/>
              <a:buNone/>
            </a:pPr>
            <a:r>
              <a:rPr lang="en" b="1">
                <a:solidFill>
                  <a:srgbClr val="8AA846"/>
                </a:solidFill>
              </a:rPr>
              <a:t>Biodiversity: Sea</a:t>
            </a:r>
            <a:r>
              <a:rPr lang="en" b="1"/>
              <a:t/>
            </a:r>
            <a:br>
              <a:rPr lang="en" b="1"/>
            </a:br>
            <a:r>
              <a:rPr lang="en" sz="3200" i="1"/>
              <a:t>Fish &amp; shellfish</a:t>
            </a:r>
            <a:br>
              <a:rPr lang="en" sz="3200" i="1"/>
            </a:br>
            <a:r>
              <a:rPr lang="en" sz="3200" i="1"/>
              <a:t/>
            </a:r>
            <a:br>
              <a:rPr lang="en" sz="3200" i="1"/>
            </a:br>
            <a:r>
              <a:rPr lang="en" sz="2000" i="1">
                <a:solidFill>
                  <a:srgbClr val="A5A5A5"/>
                </a:solidFill>
              </a:rPr>
              <a:t>Version number: 1 </a:t>
            </a:r>
            <a:br>
              <a:rPr lang="en" sz="2000" i="1">
                <a:solidFill>
                  <a:srgbClr val="A5A5A5"/>
                </a:solidFill>
              </a:rPr>
            </a:br>
            <a:r>
              <a:rPr lang="en" sz="2000" i="1">
                <a:solidFill>
                  <a:srgbClr val="A5A5A5"/>
                </a:solidFill>
              </a:rPr>
              <a:t>Date updated: 19.08.20</a:t>
            </a:r>
            <a:endParaRPr b="1" i="1">
              <a:solidFill>
                <a:srgbClr val="A5A5A5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0"/>
          <p:cNvSpPr txBox="1"/>
          <p:nvPr/>
        </p:nvSpPr>
        <p:spPr>
          <a:xfrm>
            <a:off x="365750" y="341325"/>
            <a:ext cx="7934400" cy="5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For fresh fish, work with what is in season</a:t>
            </a:r>
            <a:endParaRPr sz="2400" i="1">
              <a:solidFill>
                <a:srgbClr val="8AA8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30"/>
          <p:cNvSpPr txBox="1"/>
          <p:nvPr/>
        </p:nvSpPr>
        <p:spPr>
          <a:xfrm>
            <a:off x="733150" y="2924150"/>
            <a:ext cx="7290600" cy="15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fresh, wild-caught fish, another sustainability tip is to avoid contributing to demand during their breeding seasons. (This is not relevant for farmed fish or fish that you buy canned or frozen).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Marine Conservation Society has helpful information on the </a:t>
            </a:r>
            <a:r>
              <a:rPr lang="en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‘Fish of the Month’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suggested recipes to help highlight good seasonal choices.</a:t>
            </a:r>
            <a:endParaRPr>
              <a:solidFill>
                <a:srgbClr val="40404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30"/>
          <p:cNvSpPr txBox="1"/>
          <p:nvPr/>
        </p:nvSpPr>
        <p:spPr>
          <a:xfrm>
            <a:off x="457200" y="4782400"/>
            <a:ext cx="3119100" cy="2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Calibri"/>
                <a:ea typeface="Calibri"/>
                <a:cs typeface="Calibri"/>
                <a:sym typeface="Calibri"/>
              </a:rPr>
              <a:t>Source: Marine Stewardship Council’s Good Food Guide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" name="Google Shape;16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3150" y="1012650"/>
            <a:ext cx="7290676" cy="16865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1"/>
          <p:cNvSpPr txBox="1"/>
          <p:nvPr/>
        </p:nvSpPr>
        <p:spPr>
          <a:xfrm>
            <a:off x="463300" y="1025700"/>
            <a:ext cx="3884100" cy="3459600"/>
          </a:xfrm>
          <a:prstGeom prst="rect">
            <a:avLst/>
          </a:prstGeom>
          <a:noFill/>
          <a:ln w="19050" cap="flat" cmpd="sng">
            <a:solidFill>
              <a:srgbClr val="8AA8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things you need to know:</a:t>
            </a: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•"/>
            </a:pP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70% of stocks are fully used, overused or in crisis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•"/>
            </a:pPr>
            <a:r>
              <a:rPr lang="en" sz="1600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Sustainable fishing practices mean fish populations remain healthy and productive and environmental impacts are minimized</a:t>
            </a:r>
            <a:endParaRPr sz="16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•"/>
            </a:pPr>
            <a:r>
              <a:rPr lang="en" sz="1600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Our choices matter if we want everyone to continue to have access to this highly nutritious food</a:t>
            </a:r>
            <a:endParaRPr sz="16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365757" y="341319"/>
            <a:ext cx="6888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Summary: </a:t>
            </a:r>
            <a:r>
              <a:rPr lang="en" sz="2400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key takeaways</a:t>
            </a:r>
            <a:endParaRPr sz="2400" b="1">
              <a:solidFill>
                <a:srgbClr val="8AA8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31"/>
          <p:cNvSpPr txBox="1"/>
          <p:nvPr/>
        </p:nvSpPr>
        <p:spPr>
          <a:xfrm>
            <a:off x="4668875" y="1025700"/>
            <a:ext cx="3884100" cy="3459600"/>
          </a:xfrm>
          <a:prstGeom prst="rect">
            <a:avLst/>
          </a:prstGeom>
          <a:noFill/>
          <a:ln w="19050" cap="flat" cmpd="sng">
            <a:solidFill>
              <a:srgbClr val="8AA84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Tips for chefs:</a:t>
            </a:r>
            <a:endParaRPr sz="1600" b="1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Check the sustainability of the fish you are buying: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</a:t>
            </a: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using any endangered species and fish from high impact fisheries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‘Trade up’</a:t>
            </a: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fish that are better rated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Choose certified fish wherever possible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fresh fish, work with what is in season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Cook with a greater diversity of fish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184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/>
          <p:nvPr/>
        </p:nvSpPr>
        <p:spPr>
          <a:xfrm>
            <a:off x="463293" y="1025690"/>
            <a:ext cx="8172900" cy="32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Aim: </a:t>
            </a:r>
            <a:r>
              <a:rPr lang="en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introduce the concept of biodiversity when sourcing fish and shellfish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Food focus</a:t>
            </a: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Fish and Shellfish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Learning objectives:</a:t>
            </a:r>
            <a:endParaRPr sz="1600" b="1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Calibri"/>
              <a:buAutoNum type="arabicPeriod"/>
            </a:pPr>
            <a:r>
              <a:rPr lang="en" sz="1600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Identify different species of fish and shellfish and recognize the ‘big 5’ most commonly eaten in the UK (cod, haddock, tuna, salmon and prawns)</a:t>
            </a:r>
            <a:endParaRPr/>
          </a:p>
          <a:p>
            <a:pPr marL="342900" marR="0" lvl="0" indent="-241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endParaRPr sz="16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Calibri"/>
              <a:buAutoNum type="arabicPeriod"/>
            </a:pPr>
            <a:r>
              <a:rPr lang="en" sz="1600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Learn how to determine the sustainability rating of fish and shellfish</a:t>
            </a:r>
            <a:endParaRPr/>
          </a:p>
          <a:p>
            <a:pPr marL="342900" marR="0" lvl="0" indent="-2413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endParaRPr sz="16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Font typeface="Calibri"/>
              <a:buAutoNum type="arabicPeriod"/>
            </a:pPr>
            <a:r>
              <a:rPr lang="en" sz="1600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Understand different fish and shellfish preparation methods, food safety and portion control</a:t>
            </a:r>
            <a:endParaRPr sz="1600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2"/>
          <p:cNvSpPr txBox="1"/>
          <p:nvPr/>
        </p:nvSpPr>
        <p:spPr>
          <a:xfrm>
            <a:off x="365757" y="341319"/>
            <a:ext cx="8463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Key learning objectives</a:t>
            </a:r>
            <a:endParaRPr sz="2400">
              <a:solidFill>
                <a:srgbClr val="8AA8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3"/>
          <p:cNvSpPr txBox="1"/>
          <p:nvPr/>
        </p:nvSpPr>
        <p:spPr>
          <a:xfrm>
            <a:off x="436875" y="1007462"/>
            <a:ext cx="8172900" cy="34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Concept: </a:t>
            </a: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Fish dishes showcasing a diversity of sustainably sourced species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600" b="1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600" b="1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Dish: </a:t>
            </a:r>
            <a:r>
              <a:rPr lang="en" sz="1600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Seafood stew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600" b="1">
              <a:solidFill>
                <a:srgbClr val="11111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600" b="1">
                <a:solidFill>
                  <a:srgbClr val="111111"/>
                </a:solidFill>
                <a:latin typeface="Calibri"/>
                <a:ea typeface="Calibri"/>
                <a:cs typeface="Calibri"/>
                <a:sym typeface="Calibri"/>
              </a:rPr>
              <a:t>Quick description:</a:t>
            </a:r>
            <a:r>
              <a:rPr lang="en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Activity 1: Identifying sustainability of different fish and shellfish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Activity 2: Filleting fish &amp; seafood preparation</a:t>
            </a:r>
            <a:endParaRPr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Activity 3: Prepare seafood stew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1" name="Google Shape;111;p23"/>
          <p:cNvSpPr txBox="1"/>
          <p:nvPr/>
        </p:nvSpPr>
        <p:spPr>
          <a:xfrm>
            <a:off x="365757" y="341319"/>
            <a:ext cx="7914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Practical task </a:t>
            </a:r>
            <a:endParaRPr sz="2400" b="1">
              <a:solidFill>
                <a:srgbClr val="8AA8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4"/>
          <p:cNvSpPr txBox="1"/>
          <p:nvPr/>
        </p:nvSpPr>
        <p:spPr>
          <a:xfrm>
            <a:off x="685799" y="1075038"/>
            <a:ext cx="7914300" cy="3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AA846"/>
              </a:buClr>
              <a:buSzPts val="3200"/>
              <a:buFont typeface="Arial"/>
              <a:buNone/>
            </a:pPr>
            <a:r>
              <a:rPr lang="en" sz="3200" b="1" i="1">
                <a:solidFill>
                  <a:srgbClr val="8AA846"/>
                </a:solidFill>
                <a:latin typeface="Arial"/>
                <a:ea typeface="Arial"/>
                <a:cs typeface="Arial"/>
                <a:sym typeface="Arial"/>
              </a:rPr>
              <a:t>Key things you need to know…</a:t>
            </a:r>
            <a:r>
              <a:rPr lang="en" sz="3200" b="0" i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3200" b="0" i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3200" b="0" i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3200" b="0" i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endParaRPr sz="3200" b="1" i="1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"/>
          <p:cNvSpPr txBox="1"/>
          <p:nvPr/>
        </p:nvSpPr>
        <p:spPr>
          <a:xfrm>
            <a:off x="365750" y="1546125"/>
            <a:ext cx="5083800" cy="305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1500"/>
              <a:buFont typeface="Calibri"/>
              <a:buChar char="●"/>
            </a:pPr>
            <a:r>
              <a:rPr lang="en" sz="1500">
                <a:solidFill>
                  <a:srgbClr val="3B3B3B"/>
                </a:solidFill>
                <a:latin typeface="Calibri"/>
                <a:ea typeface="Calibri"/>
                <a:cs typeface="Calibri"/>
                <a:sym typeface="Calibri"/>
              </a:rPr>
              <a:t>Fish are a </a:t>
            </a:r>
            <a:r>
              <a:rPr lang="en" sz="1500" b="1">
                <a:solidFill>
                  <a:srgbClr val="3B3B3B"/>
                </a:solidFill>
                <a:latin typeface="Calibri"/>
                <a:ea typeface="Calibri"/>
                <a:cs typeface="Calibri"/>
                <a:sym typeface="Calibri"/>
              </a:rPr>
              <a:t>rich source of protein</a:t>
            </a:r>
            <a:r>
              <a:rPr lang="en" sz="1500">
                <a:solidFill>
                  <a:srgbClr val="3B3B3B"/>
                </a:solidFill>
                <a:latin typeface="Calibri"/>
                <a:ea typeface="Calibri"/>
                <a:cs typeface="Calibri"/>
                <a:sym typeface="Calibri"/>
              </a:rPr>
              <a:t>, as well as vitamins and minerals. Oily fish are also particularly high in long-chain fatty acids which are important for keeping your heart healthy.</a:t>
            </a:r>
            <a:endParaRPr sz="1500">
              <a:solidFill>
                <a:srgbClr val="3B3B3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500">
              <a:solidFill>
                <a:srgbClr val="3B3B3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1500"/>
              <a:buFont typeface="Calibri"/>
              <a:buChar char="●"/>
            </a:pPr>
            <a:r>
              <a:rPr lang="en" sz="1500">
                <a:solidFill>
                  <a:srgbClr val="3B3B3B"/>
                </a:solidFill>
                <a:latin typeface="Calibri"/>
                <a:ea typeface="Calibri"/>
                <a:cs typeface="Calibri"/>
                <a:sym typeface="Calibri"/>
              </a:rPr>
              <a:t>Over 3 billion people, largely in developing countries, rely on fish as their main source of protein, </a:t>
            </a:r>
            <a:r>
              <a:rPr lang="en" sz="1500" b="1">
                <a:solidFill>
                  <a:srgbClr val="3B3B3B"/>
                </a:solidFill>
                <a:latin typeface="Calibri"/>
                <a:ea typeface="Calibri"/>
                <a:cs typeface="Calibri"/>
                <a:sym typeface="Calibri"/>
              </a:rPr>
              <a:t>we can’t afford to lose this lifeline</a:t>
            </a:r>
            <a:r>
              <a:rPr lang="en" sz="1500">
                <a:solidFill>
                  <a:srgbClr val="3B3B3B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500">
              <a:solidFill>
                <a:srgbClr val="3B3B3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3B3B3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rgbClr val="3B3B3B"/>
              </a:buClr>
              <a:buSzPts val="1500"/>
              <a:buFont typeface="Calibri"/>
              <a:buChar char="●"/>
            </a:pPr>
            <a:r>
              <a:rPr lang="en" sz="1500" b="1">
                <a:solidFill>
                  <a:srgbClr val="3B3B3B"/>
                </a:solidFill>
                <a:latin typeface="Calibri"/>
                <a:ea typeface="Calibri"/>
                <a:cs typeface="Calibri"/>
                <a:sym typeface="Calibri"/>
              </a:rPr>
              <a:t>Sustainable fishing practices </a:t>
            </a:r>
            <a:r>
              <a:rPr lang="en" sz="1500">
                <a:solidFill>
                  <a:srgbClr val="3B3B3B"/>
                </a:solidFill>
                <a:latin typeface="Calibri"/>
                <a:ea typeface="Calibri"/>
                <a:cs typeface="Calibri"/>
                <a:sym typeface="Calibri"/>
              </a:rPr>
              <a:t>ensure that fish populations remain healthy and productive, environmental impacts are minimized, and that those who depend on fishing can maintain their livelihoods.</a:t>
            </a:r>
            <a:endParaRPr sz="1500">
              <a:solidFill>
                <a:srgbClr val="3B3B3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25"/>
          <p:cNvSpPr txBox="1"/>
          <p:nvPr/>
        </p:nvSpPr>
        <p:spPr>
          <a:xfrm>
            <a:off x="365750" y="352400"/>
            <a:ext cx="7955100" cy="10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Sustainability challenges in seafood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i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While 3 billion people rely on fish protein, 70% of stocks are fully used, overused or in crisis</a:t>
            </a:r>
            <a:endParaRPr sz="2000" i="1">
              <a:solidFill>
                <a:srgbClr val="8AA8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25"/>
          <p:cNvSpPr/>
          <p:nvPr/>
        </p:nvSpPr>
        <p:spPr>
          <a:xfrm>
            <a:off x="274080" y="4725254"/>
            <a:ext cx="63321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AutoNum type="arabicPeriod"/>
            </a:pPr>
            <a:r>
              <a:rPr lang="en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Sustainable Food Trust(2014), End over-fishing: </a:t>
            </a:r>
            <a:r>
              <a:rPr lang="en" sz="800" b="0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https://sustainablefoodtrust.org/articles/ending-overfishing/?gclid=CPCZ47C_jcECFVGWtAod9G0AFw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AutoNum type="arabicPeriod"/>
            </a:pPr>
            <a:r>
              <a:rPr lang="en" sz="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FAO (2020), The state of fisheries-aquaculture: </a:t>
            </a:r>
            <a:r>
              <a:rPr lang="en" sz="800" b="0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http://www.fao.org/state-of-fisheries-aquaculture</a:t>
            </a: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1778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49550" y="1423650"/>
            <a:ext cx="3288021" cy="2969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 txBox="1"/>
          <p:nvPr/>
        </p:nvSpPr>
        <p:spPr>
          <a:xfrm>
            <a:off x="485550" y="1548175"/>
            <a:ext cx="4841700" cy="31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Campaigners, non-profits and many businesses agree that restaurant owners and chefs should </a:t>
            </a:r>
            <a:r>
              <a:rPr lang="en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using species that are threatened </a:t>
            </a: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overfishing, such as: </a:t>
            </a:r>
            <a:endParaRPr sz="15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5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Atlantic cod, plaice, tuna, haddock, European hake, Atlantic halibut, Dover sole, monkfish, and Atlantic salmon.</a:t>
            </a:r>
            <a:endParaRPr sz="15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Instead they recommend using a </a:t>
            </a:r>
            <a:r>
              <a:rPr lang="en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diverse range of seafood</a:t>
            </a: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5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well-managed fisheries</a:t>
            </a: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that use sustainable fishing practices like: </a:t>
            </a:r>
            <a:endParaRPr sz="15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5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Line-caught pollack, seabass and Cornish mackerel, Cornish sardines, English herring, and scallops, winkles, clams, oysters or mussels that have been hand-gathered rather than dredged.</a:t>
            </a:r>
            <a:endParaRPr sz="15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26"/>
          <p:cNvSpPr txBox="1"/>
          <p:nvPr/>
        </p:nvSpPr>
        <p:spPr>
          <a:xfrm>
            <a:off x="365757" y="341319"/>
            <a:ext cx="79551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Our choices matter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i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Using a diverse range of seafood from well-managed fisheries will help to maintain fish stocks</a:t>
            </a:r>
            <a:endParaRPr sz="2000" i="1">
              <a:solidFill>
                <a:srgbClr val="8AA8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03801" y="1294775"/>
            <a:ext cx="2546406" cy="1647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03800" y="3039485"/>
            <a:ext cx="2560799" cy="1564338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6"/>
          <p:cNvSpPr txBox="1"/>
          <p:nvPr/>
        </p:nvSpPr>
        <p:spPr>
          <a:xfrm>
            <a:off x="217170" y="4784765"/>
            <a:ext cx="56427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1. Campaigners such as WWF and Greenpeace; certification bodies such as Marine Stewardship Council  and Aquaculture Stewardship Council; businesses such as  Birdseye, </a:t>
            </a:r>
            <a:endParaRPr sz="7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/>
          <p:nvPr/>
        </p:nvSpPr>
        <p:spPr>
          <a:xfrm>
            <a:off x="685799" y="1075038"/>
            <a:ext cx="7914300" cy="3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AA846"/>
              </a:buClr>
              <a:buSzPts val="3200"/>
              <a:buFont typeface="Arial"/>
              <a:buNone/>
            </a:pPr>
            <a:r>
              <a:rPr lang="en" sz="3200" b="1" i="1">
                <a:solidFill>
                  <a:srgbClr val="8AA846"/>
                </a:solidFill>
                <a:latin typeface="Arial"/>
                <a:ea typeface="Arial"/>
                <a:cs typeface="Arial"/>
                <a:sym typeface="Arial"/>
              </a:rPr>
              <a:t>Tips for chefs…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None/>
            </a:pPr>
            <a:r>
              <a:rPr lang="en" sz="3200" b="0" i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3200" b="0" i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3200" b="0" i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3200" b="0" i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endParaRPr sz="3200" b="1" i="1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00775"/>
            <a:ext cx="5226151" cy="16437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46" name="Google Shape;14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2944400"/>
            <a:ext cx="5226150" cy="165235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47" name="Google Shape;147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00775" y="1455700"/>
            <a:ext cx="3121626" cy="1230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48" name="Google Shape;148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00775" y="276750"/>
            <a:ext cx="3121625" cy="1095883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49" name="Google Shape;149;p28"/>
          <p:cNvSpPr txBox="1"/>
          <p:nvPr/>
        </p:nvSpPr>
        <p:spPr>
          <a:xfrm>
            <a:off x="365752" y="341325"/>
            <a:ext cx="53175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Check the sustainability of the fish you are buying</a:t>
            </a:r>
            <a:endParaRPr sz="2400" i="1">
              <a:solidFill>
                <a:srgbClr val="8AA8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5800838" y="2700425"/>
            <a:ext cx="3121500" cy="15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Use the </a:t>
            </a:r>
            <a:r>
              <a:rPr lang="en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GoodFishGuide.org</a:t>
            </a:r>
            <a:r>
              <a:rPr lang="en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b="1">
                <a:latin typeface="Calibri"/>
                <a:ea typeface="Calibri"/>
                <a:cs typeface="Calibri"/>
                <a:sym typeface="Calibri"/>
              </a:rPr>
              <a:t>to: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Avoid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using any endangered species and fish from high impact fisheries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en" b="1">
                <a:latin typeface="Calibri"/>
                <a:ea typeface="Calibri"/>
                <a:cs typeface="Calibri"/>
                <a:sym typeface="Calibri"/>
              </a:rPr>
              <a:t>‘Trade up’</a:t>
            </a:r>
            <a:r>
              <a:rPr lang="en">
                <a:latin typeface="Calibri"/>
                <a:ea typeface="Calibri"/>
                <a:cs typeface="Calibri"/>
                <a:sym typeface="Calibri"/>
              </a:rPr>
              <a:t> to fish that are better rated - this might be a different species, from a different fishery or caught using a different method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8"/>
          <p:cNvSpPr txBox="1"/>
          <p:nvPr/>
        </p:nvSpPr>
        <p:spPr>
          <a:xfrm>
            <a:off x="457200" y="4782400"/>
            <a:ext cx="3119100" cy="2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Calibri"/>
                <a:ea typeface="Calibri"/>
                <a:cs typeface="Calibri"/>
                <a:sym typeface="Calibri"/>
              </a:rPr>
              <a:t>Source: Marine Stewardship Council’s Good Food Guide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451" y="800300"/>
            <a:ext cx="2615175" cy="38327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57" name="Google Shape;157;p29"/>
          <p:cNvSpPr txBox="1"/>
          <p:nvPr/>
        </p:nvSpPr>
        <p:spPr>
          <a:xfrm>
            <a:off x="365750" y="341325"/>
            <a:ext cx="6022500" cy="5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Choose certified fish, wherever possible...</a:t>
            </a:r>
            <a:endParaRPr sz="2400" i="1">
              <a:solidFill>
                <a:srgbClr val="8AA8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9"/>
          <p:cNvSpPr txBox="1"/>
          <p:nvPr/>
        </p:nvSpPr>
        <p:spPr>
          <a:xfrm>
            <a:off x="3282400" y="1076125"/>
            <a:ext cx="5662500" cy="5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8AA846"/>
                </a:solidFill>
                <a:latin typeface="Calibri"/>
                <a:ea typeface="Calibri"/>
                <a:cs typeface="Calibri"/>
                <a:sym typeface="Calibri"/>
              </a:rPr>
              <a:t>...And try cooking with a greater diversity</a:t>
            </a:r>
            <a:endParaRPr sz="2400" i="1">
              <a:solidFill>
                <a:srgbClr val="8AA84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3433975" y="1514550"/>
            <a:ext cx="53175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4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rPr>
              <a:t>Off UK shores fishermen catch up to 150 different species but most people only eat five regularly: </a:t>
            </a:r>
            <a:endParaRPr>
              <a:solidFill>
                <a:srgbClr val="4040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rPr>
              <a:t>cod </a:t>
            </a:r>
            <a:endParaRPr>
              <a:solidFill>
                <a:srgbClr val="4040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rPr>
              <a:t>salmon</a:t>
            </a:r>
            <a:endParaRPr>
              <a:solidFill>
                <a:srgbClr val="4040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rPr>
              <a:t>haddock</a:t>
            </a:r>
            <a:endParaRPr>
              <a:solidFill>
                <a:srgbClr val="4040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rPr>
              <a:t>tuna</a:t>
            </a:r>
            <a:endParaRPr>
              <a:solidFill>
                <a:srgbClr val="4040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400"/>
              <a:buFont typeface="Calibri"/>
              <a:buChar char="●"/>
            </a:pPr>
            <a:r>
              <a:rPr lang="en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rPr>
              <a:t>prawns </a:t>
            </a:r>
            <a:endParaRPr>
              <a:solidFill>
                <a:srgbClr val="40404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404040"/>
                </a:solidFill>
                <a:latin typeface="Calibri"/>
                <a:ea typeface="Calibri"/>
                <a:cs typeface="Calibri"/>
                <a:sym typeface="Calibri"/>
              </a:rPr>
              <a:t>One way to reduce pressure on fish stocks is to experiment with using a wider range of fish and shellfish in dishes.</a:t>
            </a:r>
            <a:endParaRPr>
              <a:solidFill>
                <a:srgbClr val="40404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9"/>
          <p:cNvSpPr txBox="1"/>
          <p:nvPr/>
        </p:nvSpPr>
        <p:spPr>
          <a:xfrm>
            <a:off x="457200" y="4782400"/>
            <a:ext cx="3119100" cy="2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Calibri"/>
                <a:ea typeface="Calibri"/>
                <a:cs typeface="Calibri"/>
                <a:sym typeface="Calibri"/>
              </a:rPr>
              <a:t>Source: Marine Stewardship Council’s Good Food Guide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750</Words>
  <Application>Microsoft Office PowerPoint</Application>
  <PresentationFormat>On-screen Show (16:9)</PresentationFormat>
  <Paragraphs>91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Simple Light</vt:lpstr>
      <vt:lpstr>Office Theme</vt:lpstr>
      <vt:lpstr>Biodiversity: Sea Fish &amp; shellfish  Version number: 1  Date updated: 19.08.20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Biodiversity: Sea Fish &amp; shellfish  Version number: 1  Date updated: 19.08.20</dc:title>
  <dc:creator>Sophie Robins</dc:creator>
  <cp:lastModifiedBy>Sophie Robins</cp:lastModifiedBy>
  <cp:revision>1</cp:revision>
  <dcterms:modified xsi:type="dcterms:W3CDTF">2020-08-19T11:37:18Z</dcterms:modified>
</cp:coreProperties>
</file>